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6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60" r:id="rId6"/>
    <p:sldMasterId id="2147483773" r:id="rId7"/>
  </p:sldMasterIdLst>
  <p:notesMasterIdLst>
    <p:notesMasterId r:id="rId34"/>
  </p:notesMasterIdLst>
  <p:handoutMasterIdLst>
    <p:handoutMasterId r:id="rId35"/>
  </p:handoutMasterIdLst>
  <p:sldIdLst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26" r:id="rId17"/>
    <p:sldId id="311" r:id="rId18"/>
    <p:sldId id="312" r:id="rId19"/>
    <p:sldId id="313" r:id="rId20"/>
    <p:sldId id="314" r:id="rId21"/>
    <p:sldId id="325" r:id="rId22"/>
    <p:sldId id="316" r:id="rId23"/>
    <p:sldId id="327" r:id="rId24"/>
    <p:sldId id="317" r:id="rId25"/>
    <p:sldId id="328" r:id="rId26"/>
    <p:sldId id="318" r:id="rId27"/>
    <p:sldId id="319" r:id="rId28"/>
    <p:sldId id="320" r:id="rId29"/>
    <p:sldId id="321" r:id="rId30"/>
    <p:sldId id="322" r:id="rId31"/>
    <p:sldId id="323" r:id="rId32"/>
    <p:sldId id="324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  <p:italic r:id="rId53"/>
    </p:embeddedFont>
    <p:embeddedFont>
      <p:font typeface="Poppins ExtraLight" panose="00000300000000000000" pitchFamily="2" charset="0"/>
      <p:regular r:id="rId54"/>
      <p:italic r:id="rId55"/>
    </p:embeddedFont>
    <p:embeddedFont>
      <p:font typeface="Poppins Thin" panose="00000300000000000000" pitchFamily="2" charset="0"/>
      <p:regular r:id="rId56"/>
      <p:italic r:id="rId5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009CAB"/>
    <a:srgbClr val="3C3C3C"/>
    <a:srgbClr val="FFFFFF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73C843-D2E4-FF46-9102-5F45B321E907}" v="9" dt="2023-09-18T17:29:06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 autoAdjust="0"/>
    <p:restoredTop sz="95255" autoAdjust="0"/>
  </p:normalViewPr>
  <p:slideViewPr>
    <p:cSldViewPr snapToGrid="0">
      <p:cViewPr varScale="1">
        <p:scale>
          <a:sx n="78" d="100"/>
          <a:sy n="78" d="100"/>
        </p:scale>
        <p:origin x="917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4.fntdata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86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07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90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072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347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svg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60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60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9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5" Type="http://schemas.openxmlformats.org/officeDocument/2006/relationships/image" Target="../media/image79.svg"/><Relationship Id="rId4" Type="http://schemas.openxmlformats.org/officeDocument/2006/relationships/image" Target="../media/image67.png"/><Relationship Id="rId9" Type="http://schemas.openxmlformats.org/officeDocument/2006/relationships/image" Target="../media/image60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7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7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7735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8199067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75957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80497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7373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23104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866100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278542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014190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36393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81148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60271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8560473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323787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58167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8997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502258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8199734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48669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090927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580572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27645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7739485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131136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29257579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437829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6769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7678544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17682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762013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151291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59577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203463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77954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500178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145954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575320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31948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0395228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8975745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76518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5874728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09271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61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60754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26/09/2023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26/09/2023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71470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93905460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4992874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1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5152184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001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9573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49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0362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44864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87466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29822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4526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946658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6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33364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9843728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6333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035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033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6177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1362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613841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26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70413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7235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55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050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87" r:id="rId45"/>
    <p:sldLayoutId id="2147483788" r:id="rId46"/>
    <p:sldLayoutId id="2147483683" r:id="rId47"/>
    <p:sldLayoutId id="2147483682" r:id="rId48"/>
    <p:sldLayoutId id="2147483703" r:id="rId49"/>
    <p:sldLayoutId id="2147483649" r:id="rId50"/>
    <p:sldLayoutId id="2147483713" r:id="rId51"/>
    <p:sldLayoutId id="2147483701" r:id="rId52"/>
    <p:sldLayoutId id="2147483702" r:id="rId53"/>
    <p:sldLayoutId id="2147483706" r:id="rId54"/>
    <p:sldLayoutId id="2147483699" r:id="rId55"/>
    <p:sldLayoutId id="2147483707" r:id="rId56"/>
    <p:sldLayoutId id="2147483695" r:id="rId57"/>
    <p:sldLayoutId id="2147483700" r:id="rId58"/>
    <p:sldLayoutId id="2147483692" r:id="rId59"/>
    <p:sldLayoutId id="2147483684" r:id="rId60"/>
    <p:sldLayoutId id="2147483697" r:id="rId61"/>
    <p:sldLayoutId id="2147483696" r:id="rId62"/>
    <p:sldLayoutId id="2147483690" r:id="rId63"/>
    <p:sldLayoutId id="2147483691" r:id="rId64"/>
    <p:sldLayoutId id="2147483708" r:id="rId65"/>
    <p:sldLayoutId id="2147483677" r:id="rId66"/>
    <p:sldLayoutId id="2147483660" r:id="rId67"/>
    <p:sldLayoutId id="2147483675" r:id="rId68"/>
    <p:sldLayoutId id="2147483711" r:id="rId69"/>
    <p:sldLayoutId id="2147483712" r:id="rId70"/>
    <p:sldLayoutId id="2147483714" r:id="rId71"/>
    <p:sldLayoutId id="2147483674" r:id="rId72"/>
    <p:sldLayoutId id="2147483705" r:id="rId73"/>
    <p:sldLayoutId id="2147483685" r:id="rId74"/>
    <p:sldLayoutId id="2147483686" r:id="rId75"/>
    <p:sldLayoutId id="2147483676" r:id="rId76"/>
    <p:sldLayoutId id="2147483709" r:id="rId77"/>
    <p:sldLayoutId id="2147483655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119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26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6276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masmore.be/sites/default/files/header_images/campusgeel.png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Statische 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>
                <a:ea typeface="Verdana"/>
              </a:rPr>
              <a:t>Text, images &amp; lists</a:t>
            </a:r>
          </a:p>
        </p:txBody>
      </p:sp>
    </p:spTree>
    <p:extLst>
      <p:ext uri="{BB962C8B-B14F-4D97-AF65-F5344CB8AC3E}">
        <p14:creationId xmlns:p14="http://schemas.microsoft.com/office/powerpoint/2010/main" val="2383516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Address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880932" cy="471646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om contact informatie van een persoon of organisatie weer te geven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EC4B2F"/>
                </a:solidFill>
              </a:rPr>
              <a:t>Block-level</a:t>
            </a:r>
            <a:r>
              <a:rPr lang="nl-NL" dirty="0"/>
              <a:t> element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23C4C8-FF8C-F045-8BDC-6A817256BDD7}"/>
              </a:ext>
            </a:extLst>
          </p:cNvPr>
          <p:cNvSpPr txBox="1"/>
          <p:nvPr/>
        </p:nvSpPr>
        <p:spPr>
          <a:xfrm>
            <a:off x="515936" y="3422073"/>
            <a:ext cx="3444930" cy="132343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&lt;address&gt;</a:t>
            </a:r>
            <a:b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Thomas More Kempen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Kleinhoefstraat 4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2440 Geel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&lt;/address&gt;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B4477DC-1B08-0951-10A2-591091CF8CFF}"/>
              </a:ext>
            </a:extLst>
          </p:cNvPr>
          <p:cNvSpPr txBox="1"/>
          <p:nvPr/>
        </p:nvSpPr>
        <p:spPr>
          <a:xfrm>
            <a:off x="4141274" y="3422073"/>
            <a:ext cx="3444930" cy="224676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font-size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1.2em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font-style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italic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#ffffff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#f50505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#650404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max-width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B2CAD40-42BE-D125-F850-5FD11FA6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15" y="3422073"/>
            <a:ext cx="3537547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Versterken of benadrukken</a:t>
            </a:r>
            <a:br>
              <a:rPr lang="nl-BE" dirty="0"/>
            </a:br>
            <a:r>
              <a:rPr lang="nl-BE" sz="2800" dirty="0"/>
              <a:t>tekst-inline.html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Vet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strong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NL" dirty="0"/>
              <a:t>om het </a:t>
            </a:r>
            <a:r>
              <a:rPr lang="nl-NL" b="1" dirty="0"/>
              <a:t>belang</a:t>
            </a:r>
            <a:r>
              <a:rPr lang="nl-NL" dirty="0"/>
              <a:t> van bepaalde tekst aan te geven in het </a:t>
            </a:r>
            <a:r>
              <a:rPr lang="nl-NL" b="1" dirty="0">
                <a:solidFill>
                  <a:srgbClr val="EC4B2F"/>
                </a:solidFill>
              </a:rPr>
              <a:t>vet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Nadruk cursief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voor </a:t>
            </a:r>
            <a:r>
              <a:rPr lang="nl-NL" b="1" dirty="0">
                <a:solidFill>
                  <a:srgbClr val="EC4B2F"/>
                </a:solidFill>
              </a:rPr>
              <a:t>tekst die afwijkt </a:t>
            </a:r>
            <a:r>
              <a:rPr lang="nl-NL" dirty="0"/>
              <a:t>van het normale </a:t>
            </a:r>
            <a:r>
              <a:rPr lang="nl-NL" i="1" dirty="0"/>
              <a:t>proza</a:t>
            </a:r>
            <a:r>
              <a:rPr lang="nl-NL" dirty="0"/>
              <a:t>, zoals een vreemd woord, </a:t>
            </a:r>
            <a:r>
              <a:rPr lang="nl-NL" i="1" dirty="0"/>
              <a:t>gedachten</a:t>
            </a:r>
            <a:r>
              <a:rPr lang="nl-NL" dirty="0"/>
              <a:t>, tekst die verwijst naar de </a:t>
            </a:r>
            <a:r>
              <a:rPr lang="nl-NL" i="1" dirty="0"/>
              <a:t>definitie</a:t>
            </a:r>
            <a:r>
              <a:rPr lang="nl-NL" dirty="0"/>
              <a:t> van een woord..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Nadruk cursief op inhoud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em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</a:t>
            </a:r>
            <a:r>
              <a:rPr lang="nl-NL" b="1" i="1" dirty="0">
                <a:solidFill>
                  <a:srgbClr val="EC4B2F"/>
                </a:solidFill>
              </a:rPr>
              <a:t>nadruk</a:t>
            </a:r>
            <a:r>
              <a:rPr lang="nl-NL" b="1" dirty="0">
                <a:solidFill>
                  <a:srgbClr val="EC4B2F"/>
                </a:solidFill>
              </a:rPr>
              <a:t> cursief </a:t>
            </a:r>
            <a:r>
              <a:rPr lang="nl-NL" dirty="0"/>
              <a:t>te leggen op bepaalde tekst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 err="1"/>
              <a:t>Subscript</a:t>
            </a:r>
            <a:endParaRPr lang="nl-NL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tekst weer te geven met een </a:t>
            </a:r>
            <a:r>
              <a:rPr lang="nl-NL" b="1" dirty="0">
                <a:solidFill>
                  <a:srgbClr val="EC4B2F"/>
                </a:solidFill>
              </a:rPr>
              <a:t>verlaagde basislijn </a:t>
            </a:r>
            <a:r>
              <a:rPr lang="nl-NL" dirty="0"/>
              <a:t>met kleinere tekst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100" i="1" dirty="0"/>
              <a:t>Bijna van iedere developer is dit de favoriete molecule is C</a:t>
            </a:r>
            <a:r>
              <a:rPr lang="nl-NL" sz="2100" i="1" baseline="-25000" dirty="0"/>
              <a:t>8</a:t>
            </a:r>
            <a:r>
              <a:rPr lang="nl-NL" sz="2100" i="1" dirty="0"/>
              <a:t>H</a:t>
            </a:r>
            <a:r>
              <a:rPr lang="nl-NL" sz="2100" i="1" baseline="-25000" dirty="0"/>
              <a:t>10</a:t>
            </a:r>
            <a:r>
              <a:rPr lang="nl-NL" sz="2100" i="1" dirty="0"/>
              <a:t>N</a:t>
            </a:r>
            <a:r>
              <a:rPr lang="nl-NL" sz="2100" i="1" baseline="-25000" dirty="0"/>
              <a:t>4</a:t>
            </a:r>
            <a:r>
              <a:rPr lang="nl-NL" sz="2100" i="1" dirty="0"/>
              <a:t>O</a:t>
            </a:r>
            <a:r>
              <a:rPr lang="nl-NL" sz="2100" i="1" baseline="-25000" dirty="0"/>
              <a:t>2 </a:t>
            </a:r>
            <a:r>
              <a:rPr lang="nl-NL" sz="2100" i="1" dirty="0"/>
              <a:t> oftewel "cafeïne”.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sz="21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Supscript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sup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tekst weer te geven met een </a:t>
            </a:r>
            <a:r>
              <a:rPr lang="nl-NL" b="1" dirty="0">
                <a:solidFill>
                  <a:srgbClr val="EC4B2F"/>
                </a:solidFill>
              </a:rPr>
              <a:t>verhoogde basislijn </a:t>
            </a:r>
            <a:r>
              <a:rPr lang="nl-NL" dirty="0"/>
              <a:t>met kleinere tekst</a:t>
            </a:r>
          </a:p>
          <a:p>
            <a:pPr lvl="2">
              <a:buFont typeface="Nunito Light" pitchFamily="2" charset="0"/>
              <a:buChar char="×"/>
            </a:pPr>
            <a:r>
              <a:rPr lang="nl-NL" i="1" dirty="0"/>
              <a:t>De stelling van Pythagoras drukken we als volgt uit: a</a:t>
            </a:r>
            <a:r>
              <a:rPr lang="nl-NL" i="1" baseline="30000" dirty="0"/>
              <a:t>2</a:t>
            </a:r>
            <a:r>
              <a:rPr lang="nl-NL" i="1" dirty="0"/>
              <a:t> + b</a:t>
            </a:r>
            <a:r>
              <a:rPr lang="nl-NL" i="1" baseline="30000" dirty="0"/>
              <a:t>2</a:t>
            </a:r>
            <a:r>
              <a:rPr lang="nl-NL" i="1" dirty="0"/>
              <a:t> = c</a:t>
            </a:r>
            <a:r>
              <a:rPr lang="nl-NL" i="1" baseline="30000" dirty="0"/>
              <a:t>2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425278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Horizontal line</a:t>
            </a:r>
            <a:br>
              <a:rPr lang="nl-BE" dirty="0"/>
            </a:br>
            <a:r>
              <a:rPr lang="nl-BE" sz="2800" dirty="0"/>
              <a:t>hr-blockquotes.html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Gebruik de </a:t>
            </a:r>
            <a:r>
              <a:rPr lang="nl-NL" sz="2000" b="1" dirty="0">
                <a:solidFill>
                  <a:srgbClr val="009CAB"/>
                </a:solidFill>
              </a:rPr>
              <a:t>&lt;hr&gt;</a:t>
            </a:r>
            <a:r>
              <a:rPr lang="nl-NL" sz="2000" dirty="0"/>
              <a:t>-tag om een onderbreking in de vorm van een </a:t>
            </a:r>
            <a:r>
              <a:rPr lang="nl-NL" sz="2000" b="1" dirty="0">
                <a:solidFill>
                  <a:srgbClr val="EC4B2F"/>
                </a:solidFill>
              </a:rPr>
              <a:t>lijn</a:t>
            </a:r>
            <a:r>
              <a:rPr lang="nl-NL" sz="2000" dirty="0"/>
              <a:t> tussen elementen op </a:t>
            </a:r>
            <a:r>
              <a:rPr lang="nl-NL" sz="2000" b="1" dirty="0">
                <a:solidFill>
                  <a:srgbClr val="EC4B2F"/>
                </a:solidFill>
              </a:rPr>
              <a:t>alinea-niveau </a:t>
            </a:r>
            <a:r>
              <a:rPr lang="nl-NL" sz="2000" dirty="0"/>
              <a:t>weer te geven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Staat voor </a:t>
            </a:r>
            <a:r>
              <a:rPr lang="nl-NL" sz="2000" b="1" dirty="0">
                <a:solidFill>
                  <a:srgbClr val="EC4B2F"/>
                </a:solidFill>
              </a:rPr>
              <a:t>H</a:t>
            </a:r>
            <a:r>
              <a:rPr lang="nl-NL" sz="2000" dirty="0"/>
              <a:t>orizontal </a:t>
            </a:r>
            <a:r>
              <a:rPr lang="nl-NL" sz="2000" b="1" dirty="0">
                <a:solidFill>
                  <a:srgbClr val="EC4B2F"/>
                </a:solidFill>
              </a:rPr>
              <a:t>R</a:t>
            </a:r>
            <a:r>
              <a:rPr lang="nl-NL" sz="2000" dirty="0"/>
              <a:t>ule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Gebruiken van </a:t>
            </a:r>
            <a:r>
              <a:rPr lang="nl-NL" sz="2000" b="1" dirty="0">
                <a:solidFill>
                  <a:srgbClr val="EC4B2F"/>
                </a:solidFill>
              </a:rPr>
              <a:t>specifieke</a:t>
            </a:r>
            <a:r>
              <a:rPr lang="nl-NL" sz="2000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attributen</a:t>
            </a:r>
            <a:endParaRPr lang="nl-NL" sz="2000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000" dirty="0"/>
              <a:t>align, color, noshade, size &amp; width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Algemene attributen kunnen ook steeds gebruikt worden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000" dirty="0"/>
              <a:t>class, </a:t>
            </a:r>
            <a:r>
              <a:rPr lang="nl-NL" sz="2000" dirty="0" err="1"/>
              <a:t>hidden</a:t>
            </a:r>
            <a:r>
              <a:rPr lang="nl-NL" sz="2000" dirty="0"/>
              <a:t>, </a:t>
            </a:r>
            <a:r>
              <a:rPr lang="nl-NL" sz="2000" dirty="0" err="1"/>
              <a:t>id</a:t>
            </a:r>
            <a:r>
              <a:rPr lang="nl-NL" sz="2000" dirty="0"/>
              <a:t>, lang, </a:t>
            </a:r>
            <a:r>
              <a:rPr lang="nl-NL" sz="2000" dirty="0" err="1"/>
              <a:t>spellcheck</a:t>
            </a:r>
            <a:r>
              <a:rPr lang="nl-NL" sz="2000" dirty="0"/>
              <a:t>, </a:t>
            </a:r>
            <a:r>
              <a:rPr lang="nl-NL" sz="2000" dirty="0" err="1"/>
              <a:t>style</a:t>
            </a:r>
            <a:r>
              <a:rPr lang="nl-NL" sz="2000" dirty="0"/>
              <a:t> …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7072524-FB7A-D741-81E7-E44B480CFA59}"/>
              </a:ext>
            </a:extLst>
          </p:cNvPr>
          <p:cNvSpPr txBox="1"/>
          <p:nvPr/>
        </p:nvSpPr>
        <p:spPr>
          <a:xfrm>
            <a:off x="635578" y="4457037"/>
            <a:ext cx="2952750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&lt;hr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"styled-hr"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4516A0E-72EA-BA69-190E-470A4B322B97}"/>
              </a:ext>
            </a:extLst>
          </p:cNvPr>
          <p:cNvSpPr txBox="1"/>
          <p:nvPr/>
        </p:nvSpPr>
        <p:spPr>
          <a:xfrm>
            <a:off x="4141274" y="4466765"/>
            <a:ext cx="2952750" cy="181588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.styled-hr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83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Blockquote</a:t>
            </a:r>
            <a:br>
              <a:rPr lang="nl-BE" dirty="0"/>
            </a:br>
            <a:r>
              <a:rPr lang="nl-BE" sz="2800" dirty="0"/>
              <a:t>hr-blockquotes.html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blockquote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Geeft aan dat de </a:t>
            </a:r>
            <a:r>
              <a:rPr lang="nl-NL" b="1" dirty="0">
                <a:solidFill>
                  <a:srgbClr val="EC4B2F"/>
                </a:solidFill>
              </a:rPr>
              <a:t>ingesloten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tekst</a:t>
            </a:r>
            <a:r>
              <a:rPr lang="nl-NL" b="1" dirty="0"/>
              <a:t> </a:t>
            </a:r>
            <a:r>
              <a:rPr lang="nl-NL" dirty="0"/>
              <a:t>een uitgebreid (lang) </a:t>
            </a:r>
            <a:r>
              <a:rPr lang="nl-NL" b="1" dirty="0">
                <a:solidFill>
                  <a:srgbClr val="EC4B2F"/>
                </a:solidFill>
              </a:rPr>
              <a:t>citaat</a:t>
            </a:r>
            <a:r>
              <a:rPr lang="nl-NL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Meestal wordt dit visueel weergegeven door een </a:t>
            </a:r>
            <a:r>
              <a:rPr lang="nl-NL" b="1" dirty="0">
                <a:solidFill>
                  <a:srgbClr val="EC4B2F"/>
                </a:solidFill>
              </a:rPr>
              <a:t>inspringing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Een URL voor de </a:t>
            </a:r>
            <a:r>
              <a:rPr lang="nl-NL" b="1" dirty="0">
                <a:solidFill>
                  <a:srgbClr val="EC4B2F"/>
                </a:solidFill>
              </a:rPr>
              <a:t>bron</a:t>
            </a:r>
            <a:r>
              <a:rPr lang="nl-NL" dirty="0"/>
              <a:t> van het citaat kan worden gegeven met behulp van het cite-attribuut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Gebruiken voor een </a:t>
            </a:r>
            <a:r>
              <a:rPr lang="nl-NL" b="1" dirty="0">
                <a:solidFill>
                  <a:srgbClr val="EC4B2F"/>
                </a:solidFill>
              </a:rPr>
              <a:t>kort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inline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citaat</a:t>
            </a:r>
            <a:r>
              <a:rPr lang="nl-NL" b="1" dirty="0"/>
              <a:t> </a:t>
            </a:r>
            <a:r>
              <a:rPr lang="nl-NL" dirty="0"/>
              <a:t>binnen een </a:t>
            </a:r>
            <a:r>
              <a:rPr lang="nl-NL" b="1" dirty="0">
                <a:solidFill>
                  <a:srgbClr val="EC4B2F"/>
                </a:solidFill>
              </a:rPr>
              <a:t>blockquote</a:t>
            </a:r>
            <a:endParaRPr lang="nl-NL" sz="2300" dirty="0">
              <a:solidFill>
                <a:srgbClr val="EC4B2F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De meeste moderne browsers implementeren dit door de tekst tussen aanhalingstekens te plaatsen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cite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Staat voor een </a:t>
            </a:r>
            <a:r>
              <a:rPr lang="nl-NL" b="1" dirty="0">
                <a:solidFill>
                  <a:srgbClr val="EC4B2F"/>
                </a:solidFill>
              </a:rPr>
              <a:t>verwijzing</a:t>
            </a:r>
            <a:r>
              <a:rPr lang="nl-NL" dirty="0"/>
              <a:t> naar een naam, werk, standaard, URL, ..</a:t>
            </a:r>
          </a:p>
        </p:txBody>
      </p:sp>
    </p:spTree>
    <p:extLst>
      <p:ext uri="{BB962C8B-B14F-4D97-AF65-F5344CB8AC3E}">
        <p14:creationId xmlns:p14="http://schemas.microsoft.com/office/powerpoint/2010/main" val="20609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HTML entiteiten</a:t>
            </a:r>
            <a:br>
              <a:rPr lang="nl-BE" dirty="0"/>
            </a:br>
            <a:r>
              <a:rPr lang="nl-BE" sz="2800" dirty="0"/>
              <a:t>html-entiteiten.html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HTML-syntax bevat </a:t>
            </a:r>
            <a:r>
              <a:rPr lang="nl-NL" sz="2200" b="1" dirty="0">
                <a:solidFill>
                  <a:srgbClr val="EC4B2F"/>
                </a:solidFill>
              </a:rPr>
              <a:t>gereserveerde</a:t>
            </a:r>
            <a:r>
              <a:rPr lang="nl-NL" sz="2200" dirty="0"/>
              <a:t> </a:t>
            </a:r>
            <a:r>
              <a:rPr lang="nl-NL" sz="2200" b="1" dirty="0">
                <a:solidFill>
                  <a:srgbClr val="EC4B2F"/>
                </a:solidFill>
              </a:rPr>
              <a:t>tekens</a:t>
            </a:r>
            <a:endParaRPr lang="nl-NL" sz="2200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Nunito Light" pitchFamily="2" charset="0"/>
              <a:buChar char="×"/>
            </a:pPr>
            <a:r>
              <a:rPr lang="nl-NL" sz="1600" i="1" dirty="0"/>
              <a:t>Syntax is de schrijfwijze van de opmaaktaal, zoals grammatica voor onze taal is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Nunito Light" pitchFamily="2" charset="0"/>
              <a:buChar char="×"/>
            </a:pPr>
            <a:r>
              <a:rPr lang="nl-NL" sz="1600" dirty="0"/>
              <a:t>Groter-dan-teken, kleiner-dan-teken, ampersand, copyright, euroteken..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Een HTML-entiteit is een stuk tekst ("string") dat </a:t>
            </a:r>
            <a:r>
              <a:rPr lang="nl-NL" sz="2200" b="1" dirty="0">
                <a:solidFill>
                  <a:srgbClr val="EC4B2F"/>
                </a:solidFill>
              </a:rPr>
              <a:t>begint</a:t>
            </a:r>
            <a:r>
              <a:rPr lang="nl-NL" sz="2200" dirty="0"/>
              <a:t> met een en-teken (</a:t>
            </a:r>
            <a:r>
              <a:rPr lang="nl-NL" sz="2200" b="1" dirty="0">
                <a:solidFill>
                  <a:srgbClr val="EC4B2F"/>
                </a:solidFill>
              </a:rPr>
              <a:t>&amp;</a:t>
            </a:r>
            <a:r>
              <a:rPr lang="nl-NL" sz="2200" dirty="0"/>
              <a:t>) en </a:t>
            </a:r>
            <a:r>
              <a:rPr lang="nl-NL" sz="2200" b="1" dirty="0">
                <a:solidFill>
                  <a:srgbClr val="EC4B2F"/>
                </a:solidFill>
              </a:rPr>
              <a:t>eindigt</a:t>
            </a:r>
            <a:r>
              <a:rPr lang="nl-NL" sz="2200" dirty="0"/>
              <a:t> met een puntkomma (</a:t>
            </a:r>
            <a:r>
              <a:rPr lang="nl-NL" sz="2200" b="1" dirty="0">
                <a:solidFill>
                  <a:srgbClr val="EC4B2F"/>
                </a:solidFill>
              </a:rPr>
              <a:t>;</a:t>
            </a:r>
            <a:r>
              <a:rPr lang="nl-NL" sz="2200" dirty="0"/>
              <a:t>)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Entiteiten worden vaak gebruikt om </a:t>
            </a:r>
            <a:r>
              <a:rPr lang="nl-NL" sz="2200" b="1" dirty="0">
                <a:solidFill>
                  <a:srgbClr val="EC4B2F"/>
                </a:solidFill>
              </a:rPr>
              <a:t>gereserveerde tekens </a:t>
            </a:r>
            <a:r>
              <a:rPr lang="nl-NL" sz="2200" dirty="0"/>
              <a:t>weer te geven (die anders zouden worden geïnterpreteerd als HTML-code) en </a:t>
            </a:r>
            <a:r>
              <a:rPr lang="nl-NL" sz="2200" b="1" dirty="0">
                <a:solidFill>
                  <a:srgbClr val="EC4B2F"/>
                </a:solidFill>
              </a:rPr>
              <a:t>onzichtbare tekens </a:t>
            </a:r>
            <a:r>
              <a:rPr lang="nl-NL" sz="2200" dirty="0"/>
              <a:t>(zoals niet-afbrekende spaties)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Je kunt ze ook gebruiken in plaats van andere tekens die </a:t>
            </a:r>
            <a:r>
              <a:rPr lang="nl-NL" sz="2200" b="1" dirty="0">
                <a:solidFill>
                  <a:srgbClr val="EC4B2F"/>
                </a:solidFill>
              </a:rPr>
              <a:t>moeilijk</a:t>
            </a:r>
            <a:r>
              <a:rPr lang="nl-NL" sz="2200" dirty="0"/>
              <a:t> te </a:t>
            </a:r>
            <a:r>
              <a:rPr lang="nl-NL" sz="2200" b="1" dirty="0">
                <a:solidFill>
                  <a:srgbClr val="EC4B2F"/>
                </a:solidFill>
              </a:rPr>
              <a:t>typen</a:t>
            </a:r>
            <a:r>
              <a:rPr lang="nl-NL" sz="2200" dirty="0"/>
              <a:t> zijn met een </a:t>
            </a:r>
            <a:r>
              <a:rPr lang="nl-NL" sz="2200" b="1" dirty="0">
                <a:solidFill>
                  <a:srgbClr val="EC4B2F"/>
                </a:solidFill>
              </a:rPr>
              <a:t>standaardtoetsenbord</a:t>
            </a:r>
            <a:endParaRPr lang="nl-NL" sz="22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16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HTML entiteiten</a:t>
            </a:r>
            <a:br>
              <a:rPr lang="nl-BE" dirty="0"/>
            </a:br>
            <a:r>
              <a:rPr lang="nl-BE" sz="2800" dirty="0"/>
              <a:t>html-entiteiten.html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pic>
        <p:nvPicPr>
          <p:cNvPr id="2" name="Tijdelijke aanduiding voor inhoud 7">
            <a:extLst>
              <a:ext uri="{FF2B5EF4-FFF2-40B4-BE49-F238E27FC236}">
                <a16:creationId xmlns:a16="http://schemas.microsoft.com/office/drawing/2014/main" id="{71DCB8FE-D206-3D48-2BB4-55206518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58" y="1699860"/>
            <a:ext cx="7333484" cy="3978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881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3200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ul</a:t>
            </a: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3200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u</a:t>
            </a:r>
            <a:r>
              <a:rPr lang="nl-BE" sz="2400" b="1" dirty="0"/>
              <a:t>nordered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(niet-genummerde lijst)</a:t>
            </a:r>
            <a:endParaRPr lang="nl-BE" sz="1800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dirty="0"/>
              <a:t>Attributen</a:t>
            </a:r>
            <a:r>
              <a:rPr lang="nl-BE" sz="2400" b="1" dirty="0"/>
              <a:t> </a:t>
            </a:r>
            <a:r>
              <a:rPr lang="nl-BE" sz="2000" dirty="0">
                <a:solidFill>
                  <a:srgbClr val="00B050"/>
                </a:solidFill>
              </a:rPr>
              <a:t>(doe dit later steeds via </a:t>
            </a:r>
            <a:r>
              <a:rPr lang="nl-BE" sz="2000" b="1" dirty="0">
                <a:solidFill>
                  <a:srgbClr val="00B050"/>
                </a:solidFill>
              </a:rPr>
              <a:t>CSS</a:t>
            </a:r>
            <a:r>
              <a:rPr lang="nl-BE" sz="2000" dirty="0">
                <a:solidFill>
                  <a:srgbClr val="00B050"/>
                </a:solidFill>
              </a:rPr>
              <a:t>!)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dirty="0"/>
              <a:t>type:  instellen van type opsomming.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circle (</a:t>
            </a:r>
            <a:r>
              <a:rPr lang="nl-BE" i="1" dirty="0"/>
              <a:t>default</a:t>
            </a:r>
            <a:r>
              <a:rPr lang="nl-BE" dirty="0"/>
              <a:t>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disc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square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32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BE" sz="2000" b="1" dirty="0">
                <a:solidFill>
                  <a:srgbClr val="EC4B2F"/>
                </a:solidFill>
              </a:rPr>
              <a:t>l</a:t>
            </a:r>
            <a:r>
              <a:rPr lang="nl-BE" sz="2000" b="1" dirty="0"/>
              <a:t>ist </a:t>
            </a:r>
            <a:r>
              <a:rPr lang="nl-BE" sz="2000" b="1" dirty="0">
                <a:solidFill>
                  <a:srgbClr val="EC4B2F"/>
                </a:solidFill>
              </a:rPr>
              <a:t>i</a:t>
            </a:r>
            <a:r>
              <a:rPr lang="nl-BE" sz="2000" b="1" dirty="0"/>
              <a:t>tem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8559085" y="1682794"/>
            <a:ext cx="2543175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&lt;ul&gt; 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Hond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Kat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Vogel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Konijn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D55D-4FD3-2103-8E28-A83D1119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907" y="4056308"/>
            <a:ext cx="2543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>
                <a:solidFill>
                  <a:srgbClr val="EC4B2F"/>
                </a:solidFill>
              </a:rPr>
              <a:t>u</a:t>
            </a:r>
            <a:r>
              <a:rPr lang="nl-BE" sz="2400" b="1" dirty="0"/>
              <a:t>nordered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met opmaak via CSS</a:t>
            </a:r>
            <a:endParaRPr lang="nl-BE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515936" y="2644170"/>
            <a:ext cx="3003119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ul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"animal-list"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Hond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Kat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Vogel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Konijn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60D611-469E-F06D-5E4C-614AD615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219" y="2644170"/>
            <a:ext cx="3635192" cy="201095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94FBBEC-8CCF-9D95-0F38-B65E0E71C262}"/>
              </a:ext>
            </a:extLst>
          </p:cNvPr>
          <p:cNvSpPr txBox="1"/>
          <p:nvPr/>
        </p:nvSpPr>
        <p:spPr>
          <a:xfrm>
            <a:off x="7588992" y="1894125"/>
            <a:ext cx="4958816" cy="418576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Opmaak voor de klasse animal-list */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list-style-type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li:hover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#fa6432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982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6500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ol</a:t>
            </a: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6500" dirty="0"/>
              <a:t> </a:t>
            </a:r>
            <a:r>
              <a:rPr lang="nl-BE" sz="5000" b="1" dirty="0">
                <a:solidFill>
                  <a:srgbClr val="EC4B2F"/>
                </a:solidFill>
              </a:rPr>
              <a:t>o</a:t>
            </a:r>
            <a:r>
              <a:rPr lang="nl-BE" sz="5000" b="1" dirty="0"/>
              <a:t>rdered </a:t>
            </a:r>
            <a:r>
              <a:rPr lang="nl-BE" sz="5000" b="1" dirty="0">
                <a:solidFill>
                  <a:srgbClr val="EC4B2F"/>
                </a:solidFill>
              </a:rPr>
              <a:t>l</a:t>
            </a:r>
            <a:r>
              <a:rPr lang="nl-BE" sz="5000" b="1" dirty="0"/>
              <a:t>ist (genummerde lijst)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5000" dirty="0"/>
              <a:t>Attributen</a:t>
            </a:r>
            <a:r>
              <a:rPr lang="nl-BE" sz="5000" b="1" dirty="0"/>
              <a:t> </a:t>
            </a:r>
            <a:r>
              <a:rPr lang="nl-BE" sz="4800" dirty="0">
                <a:solidFill>
                  <a:srgbClr val="00B050"/>
                </a:solidFill>
              </a:rPr>
              <a:t>(doe dit later steeds via </a:t>
            </a:r>
            <a:r>
              <a:rPr lang="nl-BE" sz="4800" b="1" dirty="0">
                <a:solidFill>
                  <a:srgbClr val="00B050"/>
                </a:solidFill>
              </a:rPr>
              <a:t>CSS</a:t>
            </a:r>
            <a:r>
              <a:rPr lang="nl-BE" sz="4800" dirty="0">
                <a:solidFill>
                  <a:srgbClr val="00B050"/>
                </a:solidFill>
              </a:rPr>
              <a:t>!)</a:t>
            </a:r>
            <a:endParaRPr lang="nl-BE" sz="4600" b="1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b="1" dirty="0">
                <a:solidFill>
                  <a:srgbClr val="EC4B2F"/>
                </a:solidFill>
              </a:rPr>
              <a:t>reversed</a:t>
            </a:r>
            <a:r>
              <a:rPr lang="nl-BE" sz="4200" dirty="0"/>
              <a:t>: Nummering van hoog naar laag.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b="1" dirty="0">
                <a:solidFill>
                  <a:srgbClr val="EC4B2F"/>
                </a:solidFill>
              </a:rPr>
              <a:t>start</a:t>
            </a:r>
            <a:r>
              <a:rPr lang="nl-BE" sz="4200" dirty="0"/>
              <a:t>: altijd numeriek</a:t>
            </a:r>
            <a:br>
              <a:rPr lang="nl-BE" sz="4200" dirty="0"/>
            </a:br>
            <a:r>
              <a:rPr lang="nl-BE" sz="4200" dirty="0"/>
              <a:t>gebruik start=“4” om bij de letter “D” te starten.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dirty="0"/>
              <a:t>type:  instellen van type nummering.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1 voor nummers (</a:t>
            </a:r>
            <a:r>
              <a:rPr lang="nl-BE" sz="4200" i="1" dirty="0"/>
              <a:t>default</a:t>
            </a:r>
            <a:r>
              <a:rPr lang="nl-BE" sz="4200" dirty="0"/>
              <a:t>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a voor kleine letters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A voor hoofdletters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i voor kleine letters Romeinse cijfers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I voor hoofdletters Romeinse cijfers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65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BE" sz="5100" b="1" dirty="0">
                <a:solidFill>
                  <a:srgbClr val="EC4B2F"/>
                </a:solidFill>
              </a:rPr>
              <a:t>l</a:t>
            </a:r>
            <a:r>
              <a:rPr lang="nl-BE" sz="5100" b="1" dirty="0"/>
              <a:t>ist </a:t>
            </a:r>
            <a:r>
              <a:rPr lang="nl-BE" sz="5100" b="1" dirty="0">
                <a:solidFill>
                  <a:srgbClr val="EC4B2F"/>
                </a:solidFill>
              </a:rPr>
              <a:t>i</a:t>
            </a:r>
            <a:r>
              <a:rPr lang="nl-BE" sz="5100" b="1" dirty="0"/>
              <a:t>tem</a:t>
            </a:r>
            <a:endParaRPr lang="nl-NL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96BEB59-668B-4E42-AE14-E130C1FFCBA3}"/>
              </a:ext>
            </a:extLst>
          </p:cNvPr>
          <p:cNvSpPr txBox="1"/>
          <p:nvPr/>
        </p:nvSpPr>
        <p:spPr>
          <a:xfrm>
            <a:off x="8617742" y="1537702"/>
            <a:ext cx="2854258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&lt;ol&gt;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R&amp;amp;B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Jazz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Rock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&lt;/ol&gt;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4410E-90D0-AB04-FF70-89681173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301" y="3817177"/>
            <a:ext cx="21621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>
                <a:solidFill>
                  <a:srgbClr val="EC4B2F"/>
                </a:solidFill>
              </a:rPr>
              <a:t>o</a:t>
            </a:r>
            <a:r>
              <a:rPr lang="nl-BE" sz="2400" b="1" dirty="0"/>
              <a:t>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met opmaak via CSS</a:t>
            </a:r>
            <a:endParaRPr lang="nl-BE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515936" y="2644170"/>
            <a:ext cx="3003119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&lt;ol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"music-genres"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R&amp;amp;B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Jazz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Rock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&lt;/ol&gt;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4FBBEC-8CCF-9D95-0F38-B65E0E71C262}"/>
              </a:ext>
            </a:extLst>
          </p:cNvPr>
          <p:cNvSpPr txBox="1"/>
          <p:nvPr/>
        </p:nvSpPr>
        <p:spPr>
          <a:xfrm>
            <a:off x="7588992" y="1894125"/>
            <a:ext cx="4958816" cy="418576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Opmaak voor de klasse music-genres */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list-style-type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decimal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li:hover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#fa6432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3B6E94-D2C7-6A90-0EE4-E6DBB030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03" y="2644170"/>
            <a:ext cx="3594841" cy="19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Block-level vs inline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/>
              <a:t>Block-level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Gebruikt de </a:t>
            </a:r>
            <a:r>
              <a:rPr lang="nl-BE" sz="1600" b="1" dirty="0">
                <a:solidFill>
                  <a:srgbClr val="EC4B2F"/>
                </a:solidFill>
              </a:rPr>
              <a:t>volledige breedte</a:t>
            </a:r>
            <a:r>
              <a:rPr lang="nl-BE" sz="1600" b="1" dirty="0"/>
              <a:t> </a:t>
            </a:r>
            <a:r>
              <a:rPr lang="nl-BE" sz="1600" dirty="0"/>
              <a:t>van zijn parent element (container)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Wordt getoond </a:t>
            </a:r>
            <a:r>
              <a:rPr lang="nl-BE" sz="1600" b="1" dirty="0">
                <a:solidFill>
                  <a:srgbClr val="EC4B2F"/>
                </a:solidFill>
              </a:rPr>
              <a:t>met</a:t>
            </a:r>
            <a:r>
              <a:rPr lang="nl-BE" sz="1600" dirty="0"/>
              <a:t> een witregel </a:t>
            </a:r>
            <a:r>
              <a:rPr lang="nl-BE" sz="1600" b="1" dirty="0">
                <a:solidFill>
                  <a:srgbClr val="EC4B2F"/>
                </a:solidFill>
              </a:rPr>
              <a:t>ervoor</a:t>
            </a:r>
            <a:r>
              <a:rPr lang="nl-BE" sz="1600" dirty="0"/>
              <a:t> en </a:t>
            </a:r>
            <a:r>
              <a:rPr lang="nl-BE" sz="1600" b="1" dirty="0">
                <a:solidFill>
                  <a:srgbClr val="EC4B2F"/>
                </a:solidFill>
              </a:rPr>
              <a:t>erna</a:t>
            </a:r>
            <a:endParaRPr lang="nl-BE" sz="1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Voorbeelden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4F6A0-B85E-6621-4FEA-E7E923A6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75" y="1118625"/>
            <a:ext cx="4279030" cy="483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E3DF0-CDA5-0FFA-2E77-1C839C7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562467"/>
            <a:ext cx="5877642" cy="11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Definitielijsten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dl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  <a:r>
              <a:rPr lang="nl-BE" sz="2000" b="1" dirty="0">
                <a:solidFill>
                  <a:srgbClr val="EC4B2F"/>
                </a:solidFill>
              </a:rPr>
              <a:t>l</a:t>
            </a:r>
            <a:r>
              <a:rPr lang="nl-BE" sz="2000" b="1" dirty="0"/>
              <a:t>ist </a:t>
            </a:r>
            <a:r>
              <a:rPr lang="nl-BE" sz="2000" dirty="0"/>
              <a:t>	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sz="2000" dirty="0"/>
              <a:t>definitielijst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dt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  <a:r>
              <a:rPr lang="nl-BE" sz="2000" b="1" dirty="0">
                <a:solidFill>
                  <a:srgbClr val="EC4B2F"/>
                </a:solidFill>
              </a:rPr>
              <a:t>t</a:t>
            </a:r>
            <a:r>
              <a:rPr lang="nl-BE" sz="2000" b="1" dirty="0"/>
              <a:t>erm </a:t>
            </a:r>
            <a:r>
              <a:rPr lang="nl-BE" sz="2000" dirty="0"/>
              <a:t>	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 dirty="0"/>
              <a:t>definitie term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dd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escribes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sz="2000" dirty="0"/>
              <a:t>beschrijft de term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3B18738-08C3-2E41-9A79-68F56E61BD04}"/>
              </a:ext>
            </a:extLst>
          </p:cNvPr>
          <p:cNvSpPr txBox="1"/>
          <p:nvPr/>
        </p:nvSpPr>
        <p:spPr>
          <a:xfrm>
            <a:off x="6310112" y="1356876"/>
            <a:ext cx="5675826" cy="18158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&lt;dl&gt; 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Genummerde 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Opsomming voorafgegaan door nummers.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Niet-genummerde 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Opsomming voorafgegaan door symbolen.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Definitielijst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Verklarende woordenlijst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CE064-1E25-8190-3CC7-F40D3B51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00" y="3822509"/>
            <a:ext cx="5376000" cy="20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Nesten van 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300" dirty="0"/>
              <a:t>Het principe van </a:t>
            </a:r>
            <a:r>
              <a:rPr lang="nl-NL" sz="2300" dirty="0">
                <a:solidFill>
                  <a:srgbClr val="EC4B2F"/>
                </a:solidFill>
              </a:rPr>
              <a:t>geneste</a:t>
            </a:r>
            <a:r>
              <a:rPr lang="nl-NL" sz="2300" dirty="0"/>
              <a:t> lijsten</a:t>
            </a:r>
          </a:p>
          <a:p>
            <a:pPr marL="3556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18E9306-71FD-864E-8996-8E5BDB526312}"/>
              </a:ext>
            </a:extLst>
          </p:cNvPr>
          <p:cNvSpPr txBox="1"/>
          <p:nvPr/>
        </p:nvSpPr>
        <p:spPr>
          <a:xfrm>
            <a:off x="876934" y="2556445"/>
            <a:ext cx="7019066" cy="267765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&lt;ul&gt; 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Koffie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F04C25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Thee</a:t>
            </a:r>
          </a:p>
          <a:p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&lt;!–– Om een nieuwe lijst te starten binnen een item, </a:t>
            </a:r>
          </a:p>
          <a:p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sluiten we de li-tag nog niet af met &lt;/li&gt; --&gt;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&lt;ol&gt;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Groene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Zwarte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Appelblauwzeegroen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&lt;/ol&gt;</a:t>
            </a:r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&lt;!–– Hier komt pas de sluittag &lt;/li&gt;, na het einde van de nieuwe lijst. --&gt;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F04C25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Melk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35D3-E43C-A156-D126-D20DCCA5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3036629"/>
            <a:ext cx="3473606" cy="17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Gebruik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 om een afbeelding </a:t>
            </a:r>
            <a:r>
              <a:rPr lang="nl-NL" b="1" dirty="0">
                <a:solidFill>
                  <a:srgbClr val="EC4B2F"/>
                </a:solidFill>
              </a:rPr>
              <a:t>in te sluiten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Afbeeldingen kunnen het </a:t>
            </a:r>
            <a:r>
              <a:rPr lang="nl-NL" b="1" dirty="0">
                <a:solidFill>
                  <a:srgbClr val="EC4B2F"/>
                </a:solidFill>
              </a:rPr>
              <a:t>ontwerp</a:t>
            </a:r>
            <a:r>
              <a:rPr lang="nl-NL" dirty="0"/>
              <a:t> en het </a:t>
            </a:r>
            <a:r>
              <a:rPr lang="nl-NL" b="1" dirty="0">
                <a:solidFill>
                  <a:srgbClr val="EC4B2F"/>
                </a:solidFill>
              </a:rPr>
              <a:t>uiterlijk</a:t>
            </a:r>
            <a:r>
              <a:rPr lang="nl-NL" dirty="0"/>
              <a:t> van een webpagina </a:t>
            </a:r>
            <a:r>
              <a:rPr lang="nl-NL" b="1" dirty="0">
                <a:solidFill>
                  <a:srgbClr val="EC4B2F"/>
                </a:solidFill>
              </a:rPr>
              <a:t>verbeteren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Gebruiken van </a:t>
            </a:r>
            <a:r>
              <a:rPr lang="nl-NL" b="1" dirty="0">
                <a:solidFill>
                  <a:srgbClr val="EC4B2F"/>
                </a:solidFill>
              </a:rPr>
              <a:t>specifieke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attributen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src</a:t>
            </a:r>
            <a:r>
              <a:rPr lang="nl-BE" sz="2700" dirty="0"/>
              <a:t>: </a:t>
            </a:r>
            <a:r>
              <a:rPr lang="nl-BE" sz="2700" b="1" dirty="0">
                <a:solidFill>
                  <a:srgbClr val="EC4B2F"/>
                </a:solidFill>
              </a:rPr>
              <a:t>s</a:t>
            </a:r>
            <a:r>
              <a:rPr lang="nl-BE" sz="2700" dirty="0"/>
              <a:t>ou</a:t>
            </a:r>
            <a:r>
              <a:rPr lang="nl-BE" sz="2700" b="1" dirty="0">
                <a:solidFill>
                  <a:srgbClr val="EC4B2F"/>
                </a:solidFill>
              </a:rPr>
              <a:t>rc</a:t>
            </a:r>
            <a:r>
              <a:rPr lang="nl-BE" sz="2700" dirty="0"/>
              <a:t>e of bron (</a:t>
            </a:r>
            <a:r>
              <a:rPr lang="nl-BE" sz="2700" b="1" dirty="0"/>
              <a:t>verplicht</a:t>
            </a:r>
            <a:r>
              <a:rPr lang="nl-BE" sz="2700" dirty="0"/>
              <a:t>), hier geef je het pad + naam van de afbeelding op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alt</a:t>
            </a:r>
            <a:r>
              <a:rPr lang="nl-BE" sz="2700" dirty="0"/>
              <a:t>: </a:t>
            </a:r>
            <a:r>
              <a:rPr lang="nl-BE" sz="2700" b="1" dirty="0">
                <a:solidFill>
                  <a:srgbClr val="EC4B2F"/>
                </a:solidFill>
              </a:rPr>
              <a:t>alt</a:t>
            </a:r>
            <a:r>
              <a:rPr lang="nl-BE" sz="2700" dirty="0"/>
              <a:t>ernatieve tekst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700" dirty="0"/>
              <a:t>De tekst die getoond wordt als de afbeelding niet geladen kan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700" dirty="0"/>
              <a:t>Deze tekst wordt ook voorgelezen door screenreaders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Algemene attributen kunnen ook steeds gebruikt worden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700" dirty="0"/>
              <a:t>class, hidden, id, lang, spellcheck, style 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Optionele attributen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width</a:t>
            </a:r>
            <a:r>
              <a:rPr lang="nl-BE" sz="2700" dirty="0"/>
              <a:t>: de breedte van de afbeelding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height</a:t>
            </a:r>
            <a:r>
              <a:rPr lang="nl-BE" sz="2700" dirty="0">
                <a:solidFill>
                  <a:srgbClr val="EC4B2F"/>
                </a:solidFill>
              </a:rPr>
              <a:t>: </a:t>
            </a:r>
            <a:r>
              <a:rPr lang="nl-BE" sz="2700" dirty="0"/>
              <a:t>de hoogte van de afbeelding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title</a:t>
            </a:r>
            <a:r>
              <a:rPr lang="nl-BE" sz="2700" dirty="0">
                <a:solidFill>
                  <a:srgbClr val="EC4B2F"/>
                </a:solidFill>
              </a:rPr>
              <a:t>: </a:t>
            </a:r>
            <a:r>
              <a:rPr lang="nl-BE" sz="2700" dirty="0"/>
              <a:t>wordt getoond in een tooltip als je met de muis over de afbeelding gaat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dirty="0"/>
              <a:t>srcset, sizes, loading, importance ..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57549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Absolute link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1700" dirty="0">
                <a:hlinkClick r:id="rId2"/>
              </a:rPr>
              <a:t>https://www.thomasmore.be/sites/default/files/header_images/campusgeel.png</a:t>
            </a:r>
            <a:endParaRPr lang="nl-BE" sz="17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Relatieve link </a:t>
            </a:r>
            <a:r>
              <a:rPr lang="nl-BE" sz="2000" dirty="0"/>
              <a:t>=&gt; </a:t>
            </a:r>
            <a:r>
              <a:rPr lang="nl-BE" sz="1600" dirty="0"/>
              <a:t>“/media/slider/product-x.png”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vertrekkend</a:t>
            </a:r>
            <a:r>
              <a:rPr lang="nl-NL" sz="1800" dirty="0"/>
              <a:t> in de </a:t>
            </a:r>
            <a:r>
              <a:rPr lang="nl-NL" sz="1800" b="1" dirty="0">
                <a:solidFill>
                  <a:srgbClr val="EC4B2F"/>
                </a:solidFill>
              </a:rPr>
              <a:t>hoofdmap</a:t>
            </a:r>
            <a:r>
              <a:rPr lang="nl-NL" sz="1800" dirty="0"/>
              <a:t> van de website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100" dirty="0"/>
              <a:t>Pad verwijst naar een afbeelding in de map images die zich </a:t>
            </a:r>
            <a:r>
              <a:rPr lang="nl-NL" sz="2100" b="1" dirty="0">
                <a:solidFill>
                  <a:srgbClr val="EC4B2F"/>
                </a:solidFill>
              </a:rPr>
              <a:t>bevindt</a:t>
            </a:r>
            <a:r>
              <a:rPr lang="nl-NL" sz="2100" dirty="0"/>
              <a:t> in de </a:t>
            </a:r>
            <a:r>
              <a:rPr lang="nl-NL" sz="2100" b="1" dirty="0">
                <a:solidFill>
                  <a:srgbClr val="EC4B2F"/>
                </a:solidFill>
              </a:rPr>
              <a:t>huidige</a:t>
            </a:r>
            <a:r>
              <a:rPr lang="nl-NL" sz="2100" dirty="0"/>
              <a:t> </a:t>
            </a:r>
            <a:r>
              <a:rPr lang="nl-NL" sz="2100" b="1" dirty="0">
                <a:solidFill>
                  <a:srgbClr val="EC4B2F"/>
                </a:solidFill>
              </a:rPr>
              <a:t>map</a:t>
            </a:r>
            <a:r>
              <a:rPr lang="nl-NL" sz="21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één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niveau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hoger</a:t>
            </a:r>
            <a:r>
              <a:rPr lang="nl-NL" sz="1800" b="1" dirty="0"/>
              <a:t> </a:t>
            </a:r>
            <a:r>
              <a:rPr lang="nl-NL" sz="1800" dirty="0"/>
              <a:t>dan de </a:t>
            </a:r>
            <a:r>
              <a:rPr lang="nl-NL" sz="1800" b="1" dirty="0">
                <a:solidFill>
                  <a:srgbClr val="EC4B2F"/>
                </a:solidFill>
              </a:rPr>
              <a:t>huidige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map</a:t>
            </a:r>
            <a:r>
              <a:rPr lang="nl-NL" sz="18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drie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niveaus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hoger</a:t>
            </a:r>
            <a:r>
              <a:rPr lang="nl-NL" sz="1800" dirty="0"/>
              <a:t> dan de </a:t>
            </a:r>
            <a:r>
              <a:rPr lang="nl-NL" sz="1800" b="1" dirty="0">
                <a:solidFill>
                  <a:srgbClr val="EC4B2F"/>
                </a:solidFill>
              </a:rPr>
              <a:t>huidige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map</a:t>
            </a:r>
            <a:r>
              <a:rPr lang="nl-NL" sz="18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../../../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B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86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Formaten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Meest voorkomende </a:t>
            </a:r>
            <a:r>
              <a:rPr lang="nl-NL" b="1" dirty="0">
                <a:solidFill>
                  <a:srgbClr val="EC4B2F"/>
                </a:solidFill>
              </a:rPr>
              <a:t>formaten</a:t>
            </a:r>
            <a:r>
              <a:rPr lang="nl-NL" dirty="0"/>
              <a:t> zijn: </a:t>
            </a:r>
            <a:r>
              <a:rPr lang="nl-NL" b="1" dirty="0">
                <a:solidFill>
                  <a:srgbClr val="EC4B2F"/>
                </a:solidFill>
              </a:rPr>
              <a:t>JPG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JPEG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PNG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GIF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ICO</a:t>
            </a:r>
            <a:r>
              <a:rPr lang="nl-NL" dirty="0"/>
              <a:t>…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Verhouding</a:t>
            </a:r>
            <a:r>
              <a:rPr lang="nl-NL" dirty="0"/>
              <a:t> </a:t>
            </a:r>
            <a:r>
              <a:rPr lang="nl-NL" sz="1900" b="1" dirty="0">
                <a:solidFill>
                  <a:srgbClr val="F04C25"/>
                </a:solidFill>
              </a:rPr>
              <a:t>Uitgerekte foto’s ogen niet professioneel!</a:t>
            </a:r>
            <a:endParaRPr lang="nl-NL" b="1" dirty="0">
              <a:solidFill>
                <a:srgbClr val="F04C25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Indien je de verhoudingen </a:t>
            </a:r>
            <a:r>
              <a:rPr lang="nl-NL" b="1" dirty="0">
                <a:solidFill>
                  <a:srgbClr val="EC4B2F"/>
                </a:solidFill>
              </a:rPr>
              <a:t>width</a:t>
            </a:r>
            <a:r>
              <a:rPr lang="nl-NL" dirty="0"/>
              <a:t> &amp; </a:t>
            </a:r>
            <a:r>
              <a:rPr lang="nl-NL" b="1" dirty="0">
                <a:solidFill>
                  <a:srgbClr val="EC4B2F"/>
                </a:solidFill>
              </a:rPr>
              <a:t>height</a:t>
            </a:r>
            <a:r>
              <a:rPr lang="nl-NL" dirty="0"/>
              <a:t> opgeeft, respecteer dan de beeldverhouding</a:t>
            </a:r>
            <a:br>
              <a:rPr lang="nl-NL" dirty="0"/>
            </a:b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More”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endParaRPr lang="nl-NL" dirty="0"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best</a:t>
            </a:r>
            <a:r>
              <a:rPr lang="nl-NL" b="1" dirty="0">
                <a:solidFill>
                  <a:srgbClr val="EC4B2F"/>
                </a:solidFill>
              </a:rPr>
              <a:t> </a:t>
            </a:r>
            <a:r>
              <a:rPr lang="nl-NL" dirty="0"/>
              <a:t>enkel </a:t>
            </a:r>
            <a:r>
              <a:rPr lang="nl-NL" b="1" dirty="0">
                <a:solidFill>
                  <a:srgbClr val="EC4B2F"/>
                </a:solidFill>
              </a:rPr>
              <a:t>width</a:t>
            </a:r>
            <a:r>
              <a:rPr lang="nl-NL" dirty="0"/>
              <a:t> of </a:t>
            </a:r>
            <a:r>
              <a:rPr lang="nl-NL" b="1" dirty="0">
                <a:solidFill>
                  <a:srgbClr val="EC4B2F"/>
                </a:solidFill>
              </a:rPr>
              <a:t>height</a:t>
            </a:r>
            <a:r>
              <a:rPr lang="nl-NL" dirty="0"/>
              <a:t>, dan blijft de juiste beeldverhouding automatisch aangehouden</a:t>
            </a:r>
            <a:br>
              <a:rPr lang="nl-NL" dirty="0"/>
            </a:b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More”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</a:t>
            </a:r>
            <a:r>
              <a:rPr lang="nl-BE" sz="180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nl-BE" sz="1800">
                <a:latin typeface="Consolas" panose="020B0609020204030204" pitchFamily="49" charset="0"/>
              </a:rPr>
              <a:t> </a:t>
            </a:r>
            <a:r>
              <a:rPr lang="nl-BE" sz="18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B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3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Auteursrecht en portretrecht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Niet zomaar een </a:t>
            </a:r>
            <a:r>
              <a:rPr lang="nl-NL" b="1" dirty="0">
                <a:solidFill>
                  <a:srgbClr val="EC4B2F"/>
                </a:solidFill>
              </a:rPr>
              <a:t>afbeelding</a:t>
            </a:r>
            <a:r>
              <a:rPr lang="nl-NL" dirty="0"/>
              <a:t> van het internet ”</a:t>
            </a:r>
            <a:r>
              <a:rPr lang="nl-NL" b="1" dirty="0">
                <a:solidFill>
                  <a:srgbClr val="EC4B2F"/>
                </a:solidFill>
              </a:rPr>
              <a:t>plukken</a:t>
            </a:r>
            <a:r>
              <a:rPr lang="nl-NL" dirty="0"/>
              <a:t>” en </a:t>
            </a:r>
            <a:r>
              <a:rPr lang="nl-NL" b="1" dirty="0">
                <a:solidFill>
                  <a:srgbClr val="EC4B2F"/>
                </a:solidFill>
              </a:rPr>
              <a:t>gebruiken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Google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zoekhulpmiddelen</a:t>
            </a:r>
            <a:r>
              <a:rPr lang="nl-NL" dirty="0"/>
              <a:t> om </a:t>
            </a:r>
            <a:r>
              <a:rPr lang="nl-NL" b="1" dirty="0">
                <a:solidFill>
                  <a:srgbClr val="EC4B2F"/>
                </a:solidFill>
              </a:rPr>
              <a:t>gebruikersrechten</a:t>
            </a:r>
            <a:r>
              <a:rPr lang="nl-NL" dirty="0"/>
              <a:t> van een afbeelding op te vragen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websites</a:t>
            </a:r>
            <a:r>
              <a:rPr lang="nl-NL" dirty="0"/>
              <a:t> met </a:t>
            </a:r>
            <a:r>
              <a:rPr lang="nl-NL" b="1" dirty="0">
                <a:solidFill>
                  <a:srgbClr val="EC4B2F"/>
                </a:solidFill>
              </a:rPr>
              <a:t>auteursrechtvrij</a:t>
            </a:r>
            <a:r>
              <a:rPr lang="nl-NL" dirty="0"/>
              <a:t> en </a:t>
            </a:r>
            <a:r>
              <a:rPr lang="nl-NL" b="1" dirty="0">
                <a:solidFill>
                  <a:srgbClr val="EC4B2F"/>
                </a:solidFill>
              </a:rPr>
              <a:t>portretvrij</a:t>
            </a:r>
            <a:r>
              <a:rPr lang="nl-NL" dirty="0"/>
              <a:t> fotomateriaal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eigen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b="1" dirty="0">
                <a:solidFill>
                  <a:srgbClr val="EC4B2F"/>
                </a:solidFill>
              </a:rPr>
              <a:t>beeldmateriaal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dirty="0"/>
              <a:t>of </a:t>
            </a:r>
            <a:r>
              <a:rPr lang="nl-NL" b="1" dirty="0">
                <a:solidFill>
                  <a:srgbClr val="EC4B2F"/>
                </a:solidFill>
              </a:rPr>
              <a:t>koop</a:t>
            </a:r>
            <a:r>
              <a:rPr lang="nl-NL" dirty="0"/>
              <a:t> afbeeldingen aan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Gebruik bij </a:t>
            </a:r>
            <a:r>
              <a:rPr lang="nl-BE" b="1" dirty="0">
                <a:solidFill>
                  <a:srgbClr val="EC4B2F"/>
                </a:solidFill>
              </a:rPr>
              <a:t>ontwerp</a:t>
            </a:r>
            <a:r>
              <a:rPr lang="nl-BE" dirty="0"/>
              <a:t> eventueel een </a:t>
            </a:r>
            <a:r>
              <a:rPr lang="nl-BE" b="1" dirty="0">
                <a:solidFill>
                  <a:srgbClr val="EC4B2F"/>
                </a:solidFill>
              </a:rPr>
              <a:t>dummy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image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placeholder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i="1" dirty="0"/>
              <a:t>dummyimage.com, placeholder.com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Grootte van afbeelding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Comprimeer afbeeldingen </a:t>
            </a:r>
            <a:r>
              <a:rPr lang="nl-NL" b="1" dirty="0">
                <a:solidFill>
                  <a:srgbClr val="EC4B2F"/>
                </a:solidFill>
              </a:rPr>
              <a:t>zonder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kwaliteitsverlies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100" dirty="0"/>
              <a:t>Gebruik hiervoor Photoshop, ImageResize, TinyPNG, Webresizer…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Via “lazy loading” foto met </a:t>
            </a:r>
            <a:r>
              <a:rPr lang="nl-NL" b="1" dirty="0">
                <a:solidFill>
                  <a:srgbClr val="EC4B2F"/>
                </a:solidFill>
              </a:rPr>
              <a:t>lagere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resolutie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b="1" dirty="0">
                <a:solidFill>
                  <a:srgbClr val="EC4B2F"/>
                </a:solidFill>
              </a:rPr>
              <a:t>eerst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dirty="0"/>
              <a:t>laden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Voorbeelden: </a:t>
            </a:r>
            <a:r>
              <a:rPr lang="nl-BE" dirty="0"/>
              <a:t>Pinterest of Google afbeeldingen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Belangrijk voor </a:t>
            </a:r>
            <a:r>
              <a:rPr lang="nl-NL" b="1" dirty="0">
                <a:solidFill>
                  <a:srgbClr val="EC4B2F"/>
                </a:solidFill>
              </a:rPr>
              <a:t>SEO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53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17A118D7-C00A-9BCF-F1A4-14202E6D07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26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D4C6D8-6FE6-7889-0524-63E7E57E06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Block-level vs inline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438815" cy="47164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/>
              <a:t>Inline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Neemt </a:t>
            </a:r>
            <a:r>
              <a:rPr lang="nl-BE" sz="1800" b="1" dirty="0">
                <a:solidFill>
                  <a:srgbClr val="EC4B2F"/>
                </a:solidFill>
              </a:rPr>
              <a:t>enkel</a:t>
            </a:r>
            <a:r>
              <a:rPr lang="nl-BE" sz="1800" dirty="0"/>
              <a:t> de </a:t>
            </a:r>
            <a:r>
              <a:rPr lang="nl-BE" sz="1800" b="1" dirty="0">
                <a:solidFill>
                  <a:srgbClr val="EC4B2F"/>
                </a:solidFill>
              </a:rPr>
              <a:t>ruimte</a:t>
            </a:r>
            <a:r>
              <a:rPr lang="nl-BE" sz="1800" dirty="0"/>
              <a:t> in die door hun </a:t>
            </a:r>
            <a:r>
              <a:rPr lang="nl-BE" sz="1800" b="1" dirty="0">
                <a:solidFill>
                  <a:srgbClr val="EC4B2F"/>
                </a:solidFill>
              </a:rPr>
              <a:t>parent</a:t>
            </a:r>
            <a:r>
              <a:rPr lang="nl-BE" sz="1800" dirty="0"/>
              <a:t> tag begrensd wordt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Bijvoorbeeld: vet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strong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hyperlink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knop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afbeelding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onderlijnen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cursief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cap="all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1800" cap="all" dirty="0">
                <a:solidFill>
                  <a:srgbClr val="EC4B2F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800" cap="all" dirty="0">
                <a:ea typeface="Menlo" panose="020B0609030804020204" pitchFamily="49" charset="0"/>
                <a:cs typeface="Menlo" panose="020B0609030804020204" pitchFamily="49" charset="0"/>
              </a:rPr>
              <a:t>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80914-85A2-ABE5-E389-81D6870C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08" y="3315375"/>
            <a:ext cx="3228975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B2113-F177-E6EF-AB9D-7522C1F4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65" y="1313143"/>
            <a:ext cx="5681663" cy="16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div vs span </a:t>
            </a:r>
            <a:br>
              <a:rPr lang="nl-BE" dirty="0"/>
            </a:br>
            <a:r>
              <a:rPr lang="nl-BE" sz="2800" dirty="0"/>
              <a:t>div-vs-span.html 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DIV</a:t>
            </a:r>
            <a:r>
              <a:rPr lang="nl-BE" dirty="0"/>
              <a:t> </a:t>
            </a:r>
            <a:r>
              <a:rPr lang="nl-BE" sz="2200" dirty="0"/>
              <a:t>is een </a:t>
            </a:r>
            <a:r>
              <a:rPr lang="nl-BE" sz="2200" b="1" dirty="0">
                <a:solidFill>
                  <a:srgbClr val="EC4B2F"/>
                </a:solidFill>
              </a:rPr>
              <a:t>block-level</a:t>
            </a:r>
            <a:r>
              <a:rPr lang="nl-BE" sz="2200" i="1" dirty="0"/>
              <a:t> </a:t>
            </a:r>
            <a:r>
              <a:rPr lang="nl-BE" sz="2200" dirty="0"/>
              <a:t>element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Vaak gebruikt als </a:t>
            </a:r>
            <a:r>
              <a:rPr lang="nl-BE" b="1" dirty="0">
                <a:solidFill>
                  <a:srgbClr val="EC4B2F"/>
                </a:solidFill>
              </a:rPr>
              <a:t>container</a:t>
            </a:r>
            <a:r>
              <a:rPr lang="nl-BE" dirty="0"/>
              <a:t> voor andere HTML-elementen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Heeft </a:t>
            </a:r>
            <a:r>
              <a:rPr lang="nl-BE" b="1" dirty="0">
                <a:solidFill>
                  <a:srgbClr val="EC4B2F"/>
                </a:solidFill>
              </a:rPr>
              <a:t>geen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vereiste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attributen</a:t>
            </a:r>
            <a:r>
              <a:rPr lang="nl-BE" dirty="0"/>
              <a:t>, maar style, class en id komen vaak voor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Bij gebruik </a:t>
            </a:r>
            <a:r>
              <a:rPr lang="nl-BE" b="1" dirty="0">
                <a:solidFill>
                  <a:srgbClr val="EC4B2F"/>
                </a:solidFill>
              </a:rPr>
              <a:t>samen</a:t>
            </a:r>
            <a:r>
              <a:rPr lang="nl-BE" dirty="0"/>
              <a:t> met </a:t>
            </a:r>
            <a:r>
              <a:rPr lang="nl-BE" b="1" dirty="0">
                <a:solidFill>
                  <a:srgbClr val="EC4B2F"/>
                </a:solidFill>
              </a:rPr>
              <a:t>CSS</a:t>
            </a:r>
            <a:r>
              <a:rPr lang="nl-BE" dirty="0"/>
              <a:t>, kan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</a:t>
            </a:r>
            <a:r>
              <a:rPr lang="nl-BE" b="1" dirty="0">
                <a:solidFill>
                  <a:srgbClr val="EC4B2F"/>
                </a:solidFill>
              </a:rPr>
              <a:t> </a:t>
            </a:r>
            <a:r>
              <a:rPr lang="nl-BE" dirty="0"/>
              <a:t>worden gebruikt om </a:t>
            </a:r>
            <a:r>
              <a:rPr lang="nl-BE" b="1" dirty="0">
                <a:solidFill>
                  <a:srgbClr val="EC4B2F"/>
                </a:solidFill>
              </a:rPr>
              <a:t>blokken</a:t>
            </a:r>
            <a:r>
              <a:rPr lang="nl-BE" dirty="0"/>
              <a:t> met inhoud </a:t>
            </a:r>
            <a:r>
              <a:rPr lang="nl-BE" b="1" dirty="0">
                <a:solidFill>
                  <a:srgbClr val="EC4B2F"/>
                </a:solidFill>
              </a:rPr>
              <a:t>stijl</a:t>
            </a:r>
            <a:r>
              <a:rPr lang="nl-BE" dirty="0"/>
              <a:t> te </a:t>
            </a:r>
            <a:r>
              <a:rPr lang="nl-BE" b="1" dirty="0">
                <a:solidFill>
                  <a:srgbClr val="EC4B2F"/>
                </a:solidFill>
              </a:rPr>
              <a:t>geven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SPAN</a:t>
            </a:r>
            <a:r>
              <a:rPr lang="nl-BE" dirty="0"/>
              <a:t> </a:t>
            </a:r>
            <a:r>
              <a:rPr lang="nl-BE" sz="2200" dirty="0"/>
              <a:t>is een </a:t>
            </a:r>
            <a:r>
              <a:rPr lang="nl-BE" sz="2200" b="1" dirty="0">
                <a:solidFill>
                  <a:srgbClr val="EC4B2F"/>
                </a:solidFill>
              </a:rPr>
              <a:t>inline</a:t>
            </a:r>
            <a:r>
              <a:rPr lang="nl-BE" sz="2200" i="1" dirty="0"/>
              <a:t> </a:t>
            </a:r>
            <a:r>
              <a:rPr lang="nl-BE" sz="2200" dirty="0"/>
              <a:t>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Vaak gebruikt om een deel van een tekst of een deel van een document te benadrukken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Heeft </a:t>
            </a:r>
            <a:r>
              <a:rPr lang="nl-BE" b="1" dirty="0">
                <a:solidFill>
                  <a:srgbClr val="EC4B2F"/>
                </a:solidFill>
              </a:rPr>
              <a:t>geen vereiste attributen</a:t>
            </a:r>
            <a:r>
              <a:rPr lang="nl-BE" dirty="0"/>
              <a:t>, maar style, class en id komen vaak voor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Bij gebruik </a:t>
            </a:r>
            <a:r>
              <a:rPr lang="nl-BE" b="1" dirty="0">
                <a:solidFill>
                  <a:srgbClr val="EC4B2F"/>
                </a:solidFill>
              </a:rPr>
              <a:t>samen</a:t>
            </a:r>
            <a:r>
              <a:rPr lang="nl-BE" dirty="0"/>
              <a:t> met </a:t>
            </a:r>
            <a:r>
              <a:rPr lang="nl-BE" b="1" dirty="0">
                <a:solidFill>
                  <a:srgbClr val="EC4B2F"/>
                </a:solidFill>
              </a:rPr>
              <a:t>CSS</a:t>
            </a:r>
            <a:r>
              <a:rPr lang="nl-BE" dirty="0"/>
              <a:t>, kan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span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</a:t>
            </a:r>
            <a:r>
              <a:rPr lang="nl-BE" dirty="0">
                <a:solidFill>
                  <a:srgbClr val="EC4B2F"/>
                </a:solidFill>
              </a:rPr>
              <a:t> </a:t>
            </a:r>
            <a:r>
              <a:rPr lang="nl-BE" dirty="0"/>
              <a:t>worden gebruikt om </a:t>
            </a:r>
            <a:r>
              <a:rPr lang="nl-BE" b="1" dirty="0">
                <a:solidFill>
                  <a:srgbClr val="EC4B2F"/>
                </a:solidFill>
              </a:rPr>
              <a:t>delen</a:t>
            </a:r>
            <a:r>
              <a:rPr lang="nl-BE" dirty="0"/>
              <a:t> van de tekst </a:t>
            </a:r>
            <a:r>
              <a:rPr lang="nl-BE" b="1" dirty="0">
                <a:solidFill>
                  <a:srgbClr val="EC4B2F"/>
                </a:solidFill>
              </a:rPr>
              <a:t>op te maken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83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div vs span</a:t>
            </a:r>
            <a:br>
              <a:rPr lang="nl-BE" dirty="0"/>
            </a:br>
            <a:r>
              <a:rPr lang="nl-BE" sz="2800" dirty="0"/>
              <a:t>div-vs-span.html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DIV </a:t>
            </a:r>
            <a:r>
              <a:rPr lang="nl-BE" sz="1900" b="1" dirty="0">
                <a:solidFill>
                  <a:srgbClr val="EC4B2F"/>
                </a:solidFill>
              </a:rPr>
              <a:t>block-level</a:t>
            </a:r>
            <a:endParaRPr lang="nl-BE" sz="1900" dirty="0">
              <a:solidFill>
                <a:srgbClr val="EC4B2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SPAN </a:t>
            </a:r>
            <a:r>
              <a:rPr lang="nl-BE" sz="1900" b="1" dirty="0">
                <a:solidFill>
                  <a:srgbClr val="EC4B2F"/>
                </a:solidFill>
              </a:rPr>
              <a:t>inline</a:t>
            </a:r>
            <a:endParaRPr lang="nl-BE" sz="1900" dirty="0">
              <a:solidFill>
                <a:srgbClr val="EC4B2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0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2400" b="1" dirty="0">
                <a:solidFill>
                  <a:srgbClr val="7030A0"/>
                </a:solidFill>
              </a:rPr>
            </a:br>
            <a:r>
              <a:rPr lang="nl-BE" sz="2400" b="1" dirty="0">
                <a:solidFill>
                  <a:srgbClr val="EC4B2F"/>
                </a:solidFill>
              </a:rPr>
              <a:t>Opgelet -</a:t>
            </a:r>
            <a:r>
              <a:rPr lang="nl-BE" sz="2400" dirty="0">
                <a:solidFill>
                  <a:srgbClr val="EC4B2F"/>
                </a:solidFill>
              </a:rPr>
              <a:t> een </a:t>
            </a:r>
            <a:r>
              <a:rPr lang="nl-BE" sz="2400" b="1" dirty="0">
                <a:solidFill>
                  <a:srgbClr val="EC4B2F"/>
                </a:solidFill>
              </a:rPr>
              <a:t>inline</a:t>
            </a:r>
            <a:r>
              <a:rPr lang="nl-BE" sz="2400" dirty="0">
                <a:solidFill>
                  <a:srgbClr val="EC4B2F"/>
                </a:solidFill>
              </a:rPr>
              <a:t> element kan geen </a:t>
            </a:r>
            <a:r>
              <a:rPr lang="nl-BE" sz="2400" b="1" dirty="0">
                <a:solidFill>
                  <a:srgbClr val="EC4B2F"/>
                </a:solidFill>
              </a:rPr>
              <a:t>block-level</a:t>
            </a:r>
            <a:r>
              <a:rPr lang="nl-BE" sz="2400" dirty="0">
                <a:solidFill>
                  <a:srgbClr val="EC4B2F"/>
                </a:solidFill>
              </a:rPr>
              <a:t> element bevatten!</a:t>
            </a:r>
            <a:endParaRPr lang="nl-BE" sz="2000" dirty="0">
              <a:solidFill>
                <a:srgbClr val="EC4B2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b="1" dirty="0">
              <a:solidFill>
                <a:srgbClr val="7030A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b="1" dirty="0">
              <a:solidFill>
                <a:srgbClr val="7030A0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3FA13F8-5F58-2E42-B98E-3BCDF8457AE4}"/>
              </a:ext>
            </a:extLst>
          </p:cNvPr>
          <p:cNvSpPr txBox="1"/>
          <p:nvPr/>
        </p:nvSpPr>
        <p:spPr>
          <a:xfrm>
            <a:off x="718799" y="2228374"/>
            <a:ext cx="7047814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63900" lvl="2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&lt;div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"styled-box"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&lt;h2&gt;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Pioniersdagen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&lt;/h2&gt;</a:t>
            </a:r>
            <a:b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dagen maken je het een stuk makkelijker om succesvol te starten.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&lt;/div&gt; 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E72B31E-C3A6-C249-AAA0-43A614AABB22}"/>
              </a:ext>
            </a:extLst>
          </p:cNvPr>
          <p:cNvSpPr txBox="1"/>
          <p:nvPr/>
        </p:nvSpPr>
        <p:spPr>
          <a:xfrm>
            <a:off x="718799" y="4533027"/>
            <a:ext cx="7047814" cy="8309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63900" lvl="2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&lt;p&gt;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Mijn moeder heeft</a:t>
            </a: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&lt;span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"blue-bold"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blauwe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&lt;/span&gt;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ogen en mijn vader heeft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&lt;span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"green-bold"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donker groene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&lt;/span&gt;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ogen.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&lt;/p&gt;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CAF83B-2CBA-5913-081C-C6D0CD041BD6}"/>
              </a:ext>
            </a:extLst>
          </p:cNvPr>
          <p:cNvSpPr txBox="1"/>
          <p:nvPr/>
        </p:nvSpPr>
        <p:spPr>
          <a:xfrm>
            <a:off x="8206723" y="1859339"/>
            <a:ext cx="302923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&lt;style&gt;</a:t>
            </a:r>
            <a:endParaRPr lang="nl-BE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.styled-box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#009cab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.styled-box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font-size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1.5em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.blue-bold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blue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font-weight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green-bold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darkolivegreen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font-weight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&lt;/style&gt;</a:t>
            </a:r>
            <a:endParaRPr lang="nl-BE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nl-BE" sz="900" dirty="0"/>
          </a:p>
        </p:txBody>
      </p:sp>
    </p:spTree>
    <p:extLst>
      <p:ext uri="{BB962C8B-B14F-4D97-AF65-F5344CB8AC3E}">
        <p14:creationId xmlns:p14="http://schemas.microsoft.com/office/powerpoint/2010/main" val="185349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Tekstelementen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Tekstelementen gebruiken we altijd in de </a:t>
            </a:r>
            <a:r>
              <a:rPr lang="nl-BE" b="1" dirty="0">
                <a:solidFill>
                  <a:srgbClr val="EC4B2F"/>
                </a:solidFill>
              </a:rPr>
              <a:t>body</a:t>
            </a:r>
          </a:p>
          <a:p>
            <a:pPr lvl="1"/>
            <a:r>
              <a:rPr lang="nl-BE" dirty="0"/>
              <a:t>Met tekstelementen kun je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Tekst </a:t>
            </a:r>
            <a:r>
              <a:rPr lang="nl-BE" b="1" dirty="0">
                <a:solidFill>
                  <a:srgbClr val="EC4B2F"/>
                </a:solidFill>
              </a:rPr>
              <a:t>structureren/indelen </a:t>
            </a:r>
            <a:r>
              <a:rPr lang="nl-BE" dirty="0"/>
              <a:t>(paragrafen, titels)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Delen van tekst </a:t>
            </a:r>
            <a:r>
              <a:rPr lang="nl-BE" b="1" dirty="0">
                <a:solidFill>
                  <a:srgbClr val="EC4B2F"/>
                </a:solidFill>
              </a:rPr>
              <a:t>benadrukken</a:t>
            </a:r>
            <a:r>
              <a:rPr lang="nl-BE" dirty="0"/>
              <a:t> (vet, cursief,…)</a:t>
            </a:r>
          </a:p>
        </p:txBody>
      </p:sp>
    </p:spTree>
    <p:extLst>
      <p:ext uri="{BB962C8B-B14F-4D97-AF65-F5344CB8AC3E}">
        <p14:creationId xmlns:p14="http://schemas.microsoft.com/office/powerpoint/2010/main" val="29645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dirty="0"/>
              <a:t>Gebruik de </a:t>
            </a:r>
            <a:r>
              <a:rPr lang="nl-NL" b="1" dirty="0">
                <a:solidFill>
                  <a:srgbClr val="009CAB"/>
                </a:solidFill>
              </a:rPr>
              <a:t>&lt;</a:t>
            </a:r>
            <a:r>
              <a:rPr lang="nl-NL" b="1" dirty="0" err="1">
                <a:solidFill>
                  <a:srgbClr val="009CAB"/>
                </a:solidFill>
              </a:rPr>
              <a:t>hx</a:t>
            </a:r>
            <a:r>
              <a:rPr lang="nl-NL" b="1" dirty="0">
                <a:solidFill>
                  <a:srgbClr val="009CAB"/>
                </a:solidFill>
              </a:rPr>
              <a:t>&gt;</a:t>
            </a:r>
            <a:r>
              <a:rPr lang="nl-NL" dirty="0"/>
              <a:t>-tag om bepaalde delen van de inhoud als kop of hoofding op te maken</a:t>
            </a:r>
          </a:p>
          <a:p>
            <a:pPr lvl="1"/>
            <a:r>
              <a:rPr lang="nl-NL" dirty="0"/>
              <a:t>Net zoals een boek </a:t>
            </a:r>
            <a:r>
              <a:rPr lang="nl-NL" b="1" dirty="0">
                <a:solidFill>
                  <a:srgbClr val="EC4B2F"/>
                </a:solidFill>
              </a:rPr>
              <a:t>hoofdstukken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titels</a:t>
            </a:r>
            <a:r>
              <a:rPr lang="nl-NL" dirty="0"/>
              <a:t> en </a:t>
            </a:r>
            <a:r>
              <a:rPr lang="nl-NL" b="1" dirty="0">
                <a:solidFill>
                  <a:srgbClr val="EC4B2F"/>
                </a:solidFill>
              </a:rPr>
              <a:t>ondertitels</a:t>
            </a:r>
            <a:r>
              <a:rPr lang="nl-NL" dirty="0"/>
              <a:t> heeft een HTML-pagina dit ook</a:t>
            </a:r>
          </a:p>
          <a:p>
            <a:pPr lvl="1"/>
            <a:r>
              <a:rPr lang="nl-NL" dirty="0"/>
              <a:t>HTML bevat </a:t>
            </a:r>
            <a:r>
              <a:rPr lang="nl-NL" b="1" dirty="0">
                <a:solidFill>
                  <a:srgbClr val="EC4B2F"/>
                </a:solidFill>
              </a:rPr>
              <a:t>zes</a:t>
            </a:r>
            <a:r>
              <a:rPr lang="nl-NL" dirty="0"/>
              <a:t> niveaus =&gt; 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2&gt; ...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h5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6&gt;</a:t>
            </a:r>
          </a:p>
          <a:p>
            <a:pPr marL="614363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mijn hoofdstuk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h2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een subonderdeel in mijn hoofdstuk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h2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h3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een paragraaf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h3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h4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ondertitel van een paragraaf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h4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lvl="1"/>
            <a:r>
              <a:rPr lang="nl-NL" dirty="0"/>
              <a:t>Meestal wordt er maar maximum tot </a:t>
            </a:r>
            <a:r>
              <a:rPr lang="nl-NL" b="1" dirty="0">
                <a:solidFill>
                  <a:srgbClr val="F04C25"/>
                </a:solidFill>
              </a:rPr>
              <a:t>H4</a:t>
            </a:r>
            <a:r>
              <a:rPr lang="nl-NL" dirty="0"/>
              <a:t> gebruikt</a:t>
            </a:r>
          </a:p>
          <a:p>
            <a:pPr lvl="1"/>
            <a:r>
              <a:rPr lang="nl-NL" dirty="0"/>
              <a:t>Belangrijk voor </a:t>
            </a:r>
            <a:r>
              <a:rPr lang="nl-NL" b="1" dirty="0">
                <a:solidFill>
                  <a:srgbClr val="EC4B2F"/>
                </a:solidFill>
              </a:rPr>
              <a:t>SEO</a:t>
            </a:r>
            <a:r>
              <a:rPr lang="nl-NL" dirty="0"/>
              <a:t> (</a:t>
            </a:r>
            <a:r>
              <a:rPr lang="nl-NL" b="1" dirty="0"/>
              <a:t>S</a:t>
            </a:r>
            <a:r>
              <a:rPr lang="nl-NL" dirty="0"/>
              <a:t>earch </a:t>
            </a:r>
            <a:r>
              <a:rPr lang="nl-NL" b="1" dirty="0"/>
              <a:t>E</a:t>
            </a:r>
            <a:r>
              <a:rPr lang="nl-NL" dirty="0"/>
              <a:t>ngine </a:t>
            </a:r>
            <a:r>
              <a:rPr lang="nl-NL" b="1" dirty="0"/>
              <a:t>O</a:t>
            </a:r>
            <a:r>
              <a:rPr lang="nl-NL" dirty="0"/>
              <a:t>ptimization)</a:t>
            </a:r>
          </a:p>
        </p:txBody>
      </p:sp>
    </p:spTree>
    <p:extLst>
      <p:ext uri="{BB962C8B-B14F-4D97-AF65-F5344CB8AC3E}">
        <p14:creationId xmlns:p14="http://schemas.microsoft.com/office/powerpoint/2010/main" val="156120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Paragraph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als </a:t>
            </a:r>
            <a:r>
              <a:rPr lang="nl-NL" b="1" dirty="0">
                <a:solidFill>
                  <a:srgbClr val="EC4B2F"/>
                </a:solidFill>
              </a:rPr>
              <a:t>container</a:t>
            </a:r>
            <a:r>
              <a:rPr lang="nl-NL" dirty="0"/>
              <a:t> voor paragrafen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Ook al geef je in jouw editor ”</a:t>
            </a:r>
            <a:r>
              <a:rPr lang="nl-NL" i="1" dirty="0"/>
              <a:t>enters</a:t>
            </a:r>
            <a:r>
              <a:rPr lang="nl-NL" dirty="0"/>
              <a:t>” in de tekst die tussen een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staat, deze zullen </a:t>
            </a:r>
            <a:r>
              <a:rPr lang="nl-NL" b="1" dirty="0">
                <a:solidFill>
                  <a:srgbClr val="EC4B2F"/>
                </a:solidFill>
              </a:rPr>
              <a:t>in de browser niet zichtbaar </a:t>
            </a:r>
            <a:r>
              <a:rPr lang="nl-NL" dirty="0"/>
              <a:t>zijn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Algemene </a:t>
            </a:r>
            <a:r>
              <a:rPr lang="nl-NL" b="1" dirty="0">
                <a:solidFill>
                  <a:srgbClr val="EC4B2F"/>
                </a:solidFill>
              </a:rPr>
              <a:t>attributen</a:t>
            </a:r>
            <a:r>
              <a:rPr lang="nl-NL" dirty="0"/>
              <a:t> kunnen ook steeds gebruikt worden </a:t>
            </a:r>
            <a:r>
              <a:rPr lang="nl-NL" sz="2000" dirty="0"/>
              <a:t>(class, </a:t>
            </a:r>
            <a:r>
              <a:rPr lang="nl-NL" sz="2000" dirty="0" err="1"/>
              <a:t>hidden</a:t>
            </a:r>
            <a:r>
              <a:rPr lang="nl-NL" sz="2000" dirty="0"/>
              <a:t>, </a:t>
            </a:r>
            <a:r>
              <a:rPr lang="nl-NL" sz="2000" dirty="0" err="1"/>
              <a:t>id</a:t>
            </a:r>
            <a:r>
              <a:rPr lang="nl-NL" sz="2000" dirty="0"/>
              <a:t>, lang, </a:t>
            </a:r>
            <a:r>
              <a:rPr lang="nl-NL" sz="2000" dirty="0" err="1"/>
              <a:t>spellcheck</a:t>
            </a:r>
            <a:r>
              <a:rPr lang="nl-NL" sz="2000" dirty="0"/>
              <a:t>, </a:t>
            </a:r>
            <a:r>
              <a:rPr lang="nl-NL" sz="2000" dirty="0" err="1"/>
              <a:t>style</a:t>
            </a:r>
            <a:r>
              <a:rPr lang="nl-NL" sz="2000" dirty="0"/>
              <a:t> …)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6414552-E93A-E249-B8DF-209D7ECE222D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"right-align"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tekst verschijnt rechts op de webpagina.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</a:t>
            </a:r>
            <a:r>
              <a:rPr lang="nl-BE" sz="16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"hidden-text"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tekst zou je niet mogen zien verschijnen op de webpagina, maar wel in de broncode!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E8BFEF3-3A3C-DACF-455D-2573610F4336}"/>
              </a:ext>
            </a:extLst>
          </p:cNvPr>
          <p:cNvSpPr txBox="1"/>
          <p:nvPr/>
        </p:nvSpPr>
        <p:spPr>
          <a:xfrm>
            <a:off x="8041608" y="3987006"/>
            <a:ext cx="3252498" cy="2031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&lt;style&gt;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.right-align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.hidden-text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&lt;/style&gt;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5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Breaking rule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904964" cy="471646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</a:t>
            </a:r>
            <a:r>
              <a:rPr lang="nl-NL" b="1" dirty="0"/>
              <a:t>uitzonderlijk</a:t>
            </a:r>
            <a:r>
              <a:rPr lang="nl-NL" dirty="0"/>
              <a:t> om een regel af te breken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EC4B2F"/>
                </a:solidFill>
              </a:rPr>
              <a:t>Inline</a:t>
            </a:r>
            <a:r>
              <a:rPr lang="nl-NL" dirty="0"/>
              <a:t>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Staat voor </a:t>
            </a:r>
            <a:r>
              <a:rPr lang="nl-NL" b="1" dirty="0">
                <a:solidFill>
                  <a:srgbClr val="EC4B2F"/>
                </a:solidFill>
              </a:rPr>
              <a:t>B</a:t>
            </a:r>
            <a:r>
              <a:rPr lang="nl-NL" dirty="0"/>
              <a:t>reaking </a:t>
            </a:r>
            <a:r>
              <a:rPr lang="nl-NL" b="1" dirty="0">
                <a:solidFill>
                  <a:srgbClr val="EC4B2F"/>
                </a:solidFill>
              </a:rPr>
              <a:t>R</a:t>
            </a:r>
            <a:r>
              <a:rPr lang="nl-NL" dirty="0"/>
              <a:t>ule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Enkel gebruiken waar </a:t>
            </a:r>
            <a:r>
              <a:rPr lang="nl-NL" b="1" dirty="0"/>
              <a:t>regeleinde</a:t>
            </a:r>
            <a:r>
              <a:rPr lang="nl-NL" dirty="0"/>
              <a:t> </a:t>
            </a:r>
            <a:r>
              <a:rPr lang="nl-NL" b="1" dirty="0"/>
              <a:t>essentieel</a:t>
            </a:r>
            <a:r>
              <a:rPr lang="nl-NL" dirty="0"/>
              <a:t> is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Adres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Gedicht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Heeft </a:t>
            </a:r>
            <a:r>
              <a:rPr lang="nl-NL" b="1" dirty="0">
                <a:solidFill>
                  <a:srgbClr val="EC4B2F"/>
                </a:solidFill>
              </a:rPr>
              <a:t>geen</a:t>
            </a:r>
            <a:r>
              <a:rPr lang="nl-NL" dirty="0"/>
              <a:t> sluittag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23C4C8-FF8C-F045-8BDC-6A817256BDD7}"/>
              </a:ext>
            </a:extLst>
          </p:cNvPr>
          <p:cNvSpPr txBox="1"/>
          <p:nvPr/>
        </p:nvSpPr>
        <p:spPr>
          <a:xfrm>
            <a:off x="6096000" y="3032669"/>
            <a:ext cx="5904963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 not afraid of greatness.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 are born great,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 achieve greatness,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others have greatness thrust upon them.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&lt;p&gt;&lt;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-William Shakespeare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nl-BE" sz="1600" b="1" dirty="0">
              <a:solidFill>
                <a:srgbClr val="009CA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384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3f990481-ab93-40a5-af1d-fa0a4386ebd9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2440</Words>
  <Application>Microsoft Office PowerPoint</Application>
  <PresentationFormat>Breedbeeld</PresentationFormat>
  <Paragraphs>348</Paragraphs>
  <Slides>26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26</vt:i4>
      </vt:variant>
    </vt:vector>
  </HeadingPairs>
  <TitlesOfParts>
    <vt:vector size="39" baseType="lpstr">
      <vt:lpstr>Menlo</vt:lpstr>
      <vt:lpstr>Wingdings</vt:lpstr>
      <vt:lpstr>Poppins Thin</vt:lpstr>
      <vt:lpstr>Consolas</vt:lpstr>
      <vt:lpstr>Poppins ExtraLight</vt:lpstr>
      <vt:lpstr>Arial</vt:lpstr>
      <vt:lpstr>Nunito</vt:lpstr>
      <vt:lpstr>Nunito Light</vt:lpstr>
      <vt:lpstr>Century Gothic</vt:lpstr>
      <vt:lpstr>Calibri</vt:lpstr>
      <vt:lpstr>WIT</vt:lpstr>
      <vt:lpstr>ORANJE</vt:lpstr>
      <vt:lpstr>BLAUW</vt:lpstr>
      <vt:lpstr>Statische websites</vt:lpstr>
      <vt:lpstr>Block-level vs inline</vt:lpstr>
      <vt:lpstr>Block-level vs inline</vt:lpstr>
      <vt:lpstr>div vs span  div-vs-span.html </vt:lpstr>
      <vt:lpstr>div vs span div-vs-span.html</vt:lpstr>
      <vt:lpstr>Tekstelementen</vt:lpstr>
      <vt:lpstr>Header tekst-block-level.html</vt:lpstr>
      <vt:lpstr>Paragraph tekst-block-level.html</vt:lpstr>
      <vt:lpstr>Breaking rule tekst-block-level.html</vt:lpstr>
      <vt:lpstr>Address tekst-block-level.html</vt:lpstr>
      <vt:lpstr>Versterken of benadrukken tekst-inline.html</vt:lpstr>
      <vt:lpstr>Horizontal line hr-blockquotes.html</vt:lpstr>
      <vt:lpstr>Blockquote hr-blockquotes.html</vt:lpstr>
      <vt:lpstr>HTML entiteiten html-entiteiten.html</vt:lpstr>
      <vt:lpstr>HTML entiteiten html-entiteiten.html</vt:lpstr>
      <vt:lpstr>Opsommingslijsten opsommingslijsten.html</vt:lpstr>
      <vt:lpstr>Opsommingslijsten opsommingslijsten.html</vt:lpstr>
      <vt:lpstr>Opsommingslijsten opsommingslijsten.html</vt:lpstr>
      <vt:lpstr>Opsommingslijsten opsommingslijsten.html</vt:lpstr>
      <vt:lpstr>Definitielijsten opsommingslijsten.html</vt:lpstr>
      <vt:lpstr>Nesten van lijsten opsommingslijsten.html</vt:lpstr>
      <vt:lpstr>Afbeeldingen images.html</vt:lpstr>
      <vt:lpstr>Afbeeldingen images.html</vt:lpstr>
      <vt:lpstr>Afbeeldingen images.html</vt:lpstr>
      <vt:lpstr>Afbeeldingen images.html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1243</cp:revision>
  <dcterms:created xsi:type="dcterms:W3CDTF">2020-09-28T10:08:39Z</dcterms:created>
  <dcterms:modified xsi:type="dcterms:W3CDTF">2023-09-26T06:34:57Z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2023-02-21T21:47:46Z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09d86b41-461c-45d4-b2ba-d1b6bd4226f6</vt:lpwstr>
  </property>
  <property fmtid="{D5CDD505-2E9C-101B-9397-08002B2CF9AE}" pid="9" name="MSIP_Label_c337be75-dfbb-4261-9834-ac247c7dde13_ContentBits">
    <vt:lpwstr>0</vt:lpwstr>
  </property>
</Properties>
</file>